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88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5F75C7-B018-485E-9EE7-BAFA9DD5B5F6}" type="datetimeFigureOut">
              <a:rPr lang="en-US" smtClean="0"/>
              <a:t>11/09/2017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411F8A-6395-44E0-A760-B170C2C04C0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5F75C7-B018-485E-9EE7-BAFA9DD5B5F6}" type="datetimeFigureOut">
              <a:rPr lang="en-US" smtClean="0"/>
              <a:t>11/09/2017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411F8A-6395-44E0-A760-B170C2C04C0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5F75C7-B018-485E-9EE7-BAFA9DD5B5F6}" type="datetimeFigureOut">
              <a:rPr lang="en-US" smtClean="0"/>
              <a:t>11/09/2017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411F8A-6395-44E0-A760-B170C2C04C0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5F75C7-B018-485E-9EE7-BAFA9DD5B5F6}" type="datetimeFigureOut">
              <a:rPr lang="en-US" smtClean="0"/>
              <a:t>11/09/2017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411F8A-6395-44E0-A760-B170C2C04C0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5F75C7-B018-485E-9EE7-BAFA9DD5B5F6}" type="datetimeFigureOut">
              <a:rPr lang="en-US" smtClean="0"/>
              <a:t>11/09/2017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411F8A-6395-44E0-A760-B170C2C04C0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5F75C7-B018-485E-9EE7-BAFA9DD5B5F6}" type="datetimeFigureOut">
              <a:rPr lang="en-US" smtClean="0"/>
              <a:t>11/09/2017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411F8A-6395-44E0-A760-B170C2C04C0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5F75C7-B018-485E-9EE7-BAFA9DD5B5F6}" type="datetimeFigureOut">
              <a:rPr lang="en-US" smtClean="0"/>
              <a:t>11/09/2017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411F8A-6395-44E0-A760-B170C2C04C0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5F75C7-B018-485E-9EE7-BAFA9DD5B5F6}" type="datetimeFigureOut">
              <a:rPr lang="en-US" smtClean="0"/>
              <a:t>11/09/2017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411F8A-6395-44E0-A760-B170C2C04C0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5F75C7-B018-485E-9EE7-BAFA9DD5B5F6}" type="datetimeFigureOut">
              <a:rPr lang="en-US" smtClean="0"/>
              <a:t>11/09/2017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411F8A-6395-44E0-A760-B170C2C04C0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5F75C7-B018-485E-9EE7-BAFA9DD5B5F6}" type="datetimeFigureOut">
              <a:rPr lang="en-US" smtClean="0"/>
              <a:t>11/09/2017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411F8A-6395-44E0-A760-B170C2C04C0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5F75C7-B018-485E-9EE7-BAFA9DD5B5F6}" type="datetimeFigureOut">
              <a:rPr lang="en-US" smtClean="0"/>
              <a:t>11/09/2017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411F8A-6395-44E0-A760-B170C2C04C0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5F75C7-B018-485E-9EE7-BAFA9DD5B5F6}" type="datetimeFigureOut">
              <a:rPr lang="en-US" smtClean="0"/>
              <a:t>11/09/2017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411F8A-6395-44E0-A760-B170C2C04C09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"/>
            <a:ext cx="7772400" cy="1295399"/>
          </a:xfrm>
        </p:spPr>
        <p:txBody>
          <a:bodyPr/>
          <a:lstStyle/>
          <a:p>
            <a:r>
              <a:rPr lang="en-US" dirty="0" err="1" smtClean="0"/>
              <a:t>Câu</a:t>
            </a:r>
            <a:r>
              <a:rPr lang="en-US" dirty="0" smtClean="0"/>
              <a:t> 1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1295400"/>
            <a:ext cx="6781800" cy="1752600"/>
          </a:xfrm>
        </p:spPr>
        <p:txBody>
          <a:bodyPr>
            <a:normAutofit/>
          </a:bodyPr>
          <a:lstStyle/>
          <a:p>
            <a:r>
              <a:rPr lang="en-US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Cách</a:t>
            </a:r>
            <a:r>
              <a:rPr lang="en-US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mạng</a:t>
            </a:r>
            <a:r>
              <a:rPr lang="en-US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tháng</a:t>
            </a:r>
            <a:r>
              <a:rPr lang="en-US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Tám</a:t>
            </a:r>
            <a:r>
              <a:rPr lang="en-US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năm</a:t>
            </a:r>
            <a:r>
              <a:rPr lang="en-US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1945 </a:t>
            </a:r>
            <a:r>
              <a:rPr lang="en-US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diễn</a:t>
            </a:r>
            <a:r>
              <a:rPr lang="en-US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ra</a:t>
            </a:r>
            <a:r>
              <a:rPr lang="en-US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trong</a:t>
            </a:r>
            <a:r>
              <a:rPr lang="en-US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bao</a:t>
            </a:r>
            <a:r>
              <a:rPr lang="en-US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nhiêu</a:t>
            </a:r>
            <a:r>
              <a:rPr lang="en-US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ngày</a:t>
            </a:r>
            <a:r>
              <a:rPr lang="en-US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đêm</a:t>
            </a:r>
            <a:r>
              <a:rPr lang="en-US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?</a:t>
            </a:r>
            <a:endParaRPr lang="en-US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1266" name="Picture 2" descr="Kết quả hình ảnh cho cách mạng tháng tám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71700" y="2362200"/>
            <a:ext cx="4762500" cy="3162301"/>
          </a:xfrm>
          <a:prstGeom prst="rect">
            <a:avLst/>
          </a:prstGeom>
          <a:noFill/>
        </p:spPr>
      </p:pic>
      <p:sp>
        <p:nvSpPr>
          <p:cNvPr id="5" name="Rectangle 4"/>
          <p:cNvSpPr/>
          <p:nvPr/>
        </p:nvSpPr>
        <p:spPr>
          <a:xfrm>
            <a:off x="228600" y="5638800"/>
            <a:ext cx="86868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spcBef>
                <a:spcPct val="20000"/>
              </a:spcBef>
            </a:pPr>
            <a:r>
              <a:rPr lang="en-US" sz="3200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Cách</a:t>
            </a:r>
            <a:r>
              <a:rPr lang="en-US" sz="32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mạng</a:t>
            </a:r>
            <a:r>
              <a:rPr lang="en-US" sz="32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tháng</a:t>
            </a:r>
            <a:r>
              <a:rPr lang="en-US" sz="32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Tám</a:t>
            </a:r>
            <a:r>
              <a:rPr lang="en-US" sz="32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diễn</a:t>
            </a:r>
            <a:r>
              <a:rPr lang="en-US" sz="32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ra</a:t>
            </a:r>
            <a:r>
              <a:rPr lang="en-US" sz="32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trong</a:t>
            </a:r>
            <a:r>
              <a:rPr lang="en-US" sz="32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15 </a:t>
            </a:r>
            <a:r>
              <a:rPr lang="en-US" sz="3200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ngày</a:t>
            </a:r>
            <a:r>
              <a:rPr lang="en-US" sz="32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: </a:t>
            </a:r>
            <a:r>
              <a:rPr lang="en-US" sz="3200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từ</a:t>
            </a:r>
            <a:r>
              <a:rPr lang="en-US" sz="32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ngày</a:t>
            </a:r>
            <a:r>
              <a:rPr lang="en-US" sz="32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14/8/1945 </a:t>
            </a:r>
            <a:r>
              <a:rPr lang="en-US" sz="3200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đến</a:t>
            </a:r>
            <a:r>
              <a:rPr lang="en-US" sz="32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ngày</a:t>
            </a:r>
            <a:r>
              <a:rPr lang="en-US" sz="32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28/8/1945</a:t>
            </a:r>
            <a:endParaRPr lang="en-US" sz="32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76200"/>
            <a:ext cx="7772400" cy="1470025"/>
          </a:xfrm>
        </p:spPr>
        <p:txBody>
          <a:bodyPr/>
          <a:lstStyle/>
          <a:p>
            <a:r>
              <a:rPr lang="en-US" dirty="0" err="1" smtClean="0"/>
              <a:t>Câu</a:t>
            </a:r>
            <a:r>
              <a:rPr lang="en-US" dirty="0" smtClean="0"/>
              <a:t> 2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81000" y="1219200"/>
            <a:ext cx="7696200" cy="1752600"/>
          </a:xfrm>
        </p:spPr>
        <p:txBody>
          <a:bodyPr/>
          <a:lstStyle/>
          <a:p>
            <a:r>
              <a:rPr lang="en-US" dirty="0" err="1" smtClean="0">
                <a:solidFill>
                  <a:schemeClr val="tx1"/>
                </a:solidFill>
              </a:rPr>
              <a:t>Quốc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kỳ</a:t>
            </a:r>
            <a:r>
              <a:rPr lang="en-US" dirty="0" smtClean="0">
                <a:solidFill>
                  <a:schemeClr val="tx1"/>
                </a:solidFill>
              </a:rPr>
              <a:t>, </a:t>
            </a:r>
            <a:r>
              <a:rPr lang="en-US" dirty="0" err="1" smtClean="0">
                <a:solidFill>
                  <a:schemeClr val="tx1"/>
                </a:solidFill>
              </a:rPr>
              <a:t>quốc</a:t>
            </a:r>
            <a:r>
              <a:rPr lang="en-US" dirty="0" smtClean="0">
                <a:solidFill>
                  <a:schemeClr val="tx1"/>
                </a:solidFill>
              </a:rPr>
              <a:t> ca </a:t>
            </a:r>
            <a:r>
              <a:rPr lang="en-US" dirty="0" err="1" smtClean="0">
                <a:solidFill>
                  <a:schemeClr val="tx1"/>
                </a:solidFill>
              </a:rPr>
              <a:t>của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nước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Việt</a:t>
            </a:r>
            <a:r>
              <a:rPr lang="en-US" dirty="0" smtClean="0">
                <a:solidFill>
                  <a:schemeClr val="tx1"/>
                </a:solidFill>
              </a:rPr>
              <a:t> Nam </a:t>
            </a:r>
            <a:r>
              <a:rPr lang="en-US" dirty="0" err="1" smtClean="0">
                <a:solidFill>
                  <a:schemeClr val="tx1"/>
                </a:solidFill>
              </a:rPr>
              <a:t>ra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đời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trong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hoàn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cảnh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nào</a:t>
            </a:r>
            <a:r>
              <a:rPr lang="en-US" dirty="0" smtClean="0">
                <a:solidFill>
                  <a:schemeClr val="tx1"/>
                </a:solidFill>
              </a:rPr>
              <a:t>?</a:t>
            </a: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14338" name="Picture 2" descr="Kết quả hình ảnh cho đại hội quốc dân tân trà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43100" y="2514600"/>
            <a:ext cx="4762500" cy="2581276"/>
          </a:xfrm>
          <a:prstGeom prst="rect">
            <a:avLst/>
          </a:prstGeom>
          <a:noFill/>
        </p:spPr>
      </p:pic>
      <p:sp>
        <p:nvSpPr>
          <p:cNvPr id="5" name="Rectangle 4"/>
          <p:cNvSpPr/>
          <p:nvPr/>
        </p:nvSpPr>
        <p:spPr>
          <a:xfrm>
            <a:off x="304800" y="5171182"/>
            <a:ext cx="88392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ctr">
              <a:spcBef>
                <a:spcPct val="20000"/>
              </a:spcBef>
            </a:pPr>
            <a:r>
              <a:rPr lang="en-US" sz="3200" dirty="0" err="1">
                <a:solidFill>
                  <a:prstClr val="black"/>
                </a:solidFill>
              </a:rPr>
              <a:t>Quốc</a:t>
            </a:r>
            <a:r>
              <a:rPr lang="en-US" sz="3200" dirty="0">
                <a:solidFill>
                  <a:prstClr val="black"/>
                </a:solidFill>
              </a:rPr>
              <a:t> </a:t>
            </a:r>
            <a:r>
              <a:rPr lang="en-US" sz="3200" dirty="0" err="1">
                <a:solidFill>
                  <a:prstClr val="black"/>
                </a:solidFill>
              </a:rPr>
              <a:t>kỳ</a:t>
            </a:r>
            <a:r>
              <a:rPr lang="en-US" sz="3200" dirty="0">
                <a:solidFill>
                  <a:prstClr val="black"/>
                </a:solidFill>
              </a:rPr>
              <a:t>, </a:t>
            </a:r>
            <a:r>
              <a:rPr lang="en-US" sz="3200" dirty="0" err="1">
                <a:solidFill>
                  <a:prstClr val="black"/>
                </a:solidFill>
              </a:rPr>
              <a:t>quốc</a:t>
            </a:r>
            <a:r>
              <a:rPr lang="en-US" sz="3200" dirty="0">
                <a:solidFill>
                  <a:prstClr val="black"/>
                </a:solidFill>
              </a:rPr>
              <a:t> ca </a:t>
            </a:r>
            <a:r>
              <a:rPr lang="en-US" sz="3200" dirty="0" err="1">
                <a:solidFill>
                  <a:prstClr val="black"/>
                </a:solidFill>
              </a:rPr>
              <a:t>của</a:t>
            </a:r>
            <a:r>
              <a:rPr lang="en-US" sz="3200" dirty="0">
                <a:solidFill>
                  <a:prstClr val="black"/>
                </a:solidFill>
              </a:rPr>
              <a:t> </a:t>
            </a:r>
            <a:r>
              <a:rPr lang="en-US" sz="3200" dirty="0" err="1">
                <a:solidFill>
                  <a:prstClr val="black"/>
                </a:solidFill>
              </a:rPr>
              <a:t>nước</a:t>
            </a:r>
            <a:r>
              <a:rPr lang="en-US" sz="3200" dirty="0">
                <a:solidFill>
                  <a:prstClr val="black"/>
                </a:solidFill>
              </a:rPr>
              <a:t> </a:t>
            </a:r>
            <a:r>
              <a:rPr lang="en-US" sz="3200" dirty="0" err="1">
                <a:solidFill>
                  <a:prstClr val="black"/>
                </a:solidFill>
              </a:rPr>
              <a:t>Việt</a:t>
            </a:r>
            <a:r>
              <a:rPr lang="en-US" sz="3200" dirty="0">
                <a:solidFill>
                  <a:prstClr val="black"/>
                </a:solidFill>
              </a:rPr>
              <a:t> Nam </a:t>
            </a:r>
            <a:r>
              <a:rPr lang="en-US" sz="3200" dirty="0" err="1">
                <a:solidFill>
                  <a:prstClr val="black"/>
                </a:solidFill>
              </a:rPr>
              <a:t>ra</a:t>
            </a:r>
            <a:r>
              <a:rPr lang="en-US" sz="3200" dirty="0">
                <a:solidFill>
                  <a:prstClr val="black"/>
                </a:solidFill>
              </a:rPr>
              <a:t> </a:t>
            </a:r>
            <a:r>
              <a:rPr lang="en-US" sz="3200" dirty="0" err="1">
                <a:solidFill>
                  <a:prstClr val="black"/>
                </a:solidFill>
              </a:rPr>
              <a:t>đời</a:t>
            </a:r>
            <a:r>
              <a:rPr lang="en-US" sz="3200" dirty="0">
                <a:solidFill>
                  <a:prstClr val="black"/>
                </a:solidFill>
              </a:rPr>
              <a:t> </a:t>
            </a:r>
            <a:r>
              <a:rPr lang="en-US" sz="3200" dirty="0" err="1">
                <a:solidFill>
                  <a:prstClr val="black"/>
                </a:solidFill>
              </a:rPr>
              <a:t>trong</a:t>
            </a:r>
            <a:r>
              <a:rPr lang="en-US" sz="3200" dirty="0">
                <a:solidFill>
                  <a:prstClr val="black"/>
                </a:solidFill>
              </a:rPr>
              <a:t> </a:t>
            </a:r>
            <a:r>
              <a:rPr lang="en-US" sz="3200" dirty="0" err="1">
                <a:solidFill>
                  <a:prstClr val="black"/>
                </a:solidFill>
              </a:rPr>
              <a:t>Đại</a:t>
            </a:r>
            <a:r>
              <a:rPr lang="en-US" sz="3200" dirty="0">
                <a:solidFill>
                  <a:prstClr val="black"/>
                </a:solidFill>
              </a:rPr>
              <a:t> </a:t>
            </a:r>
            <a:r>
              <a:rPr lang="en-US" sz="3200" dirty="0" err="1">
                <a:solidFill>
                  <a:prstClr val="black"/>
                </a:solidFill>
              </a:rPr>
              <a:t>hội</a:t>
            </a:r>
            <a:r>
              <a:rPr lang="en-US" sz="3200" dirty="0">
                <a:solidFill>
                  <a:prstClr val="black"/>
                </a:solidFill>
              </a:rPr>
              <a:t> </a:t>
            </a:r>
            <a:r>
              <a:rPr lang="en-US" sz="3200" dirty="0" err="1">
                <a:solidFill>
                  <a:prstClr val="black"/>
                </a:solidFill>
              </a:rPr>
              <a:t>quốc</a:t>
            </a:r>
            <a:r>
              <a:rPr lang="en-US" sz="3200" dirty="0">
                <a:solidFill>
                  <a:prstClr val="black"/>
                </a:solidFill>
              </a:rPr>
              <a:t> </a:t>
            </a:r>
            <a:r>
              <a:rPr lang="en-US" sz="3200" dirty="0" err="1">
                <a:solidFill>
                  <a:prstClr val="black"/>
                </a:solidFill>
              </a:rPr>
              <a:t>dân</a:t>
            </a:r>
            <a:r>
              <a:rPr lang="en-US" sz="3200" dirty="0">
                <a:solidFill>
                  <a:prstClr val="black"/>
                </a:solidFill>
              </a:rPr>
              <a:t> </a:t>
            </a:r>
            <a:r>
              <a:rPr lang="en-US" sz="3200" dirty="0" err="1">
                <a:solidFill>
                  <a:prstClr val="black"/>
                </a:solidFill>
              </a:rPr>
              <a:t>họp</a:t>
            </a:r>
            <a:r>
              <a:rPr lang="en-US" sz="3200" dirty="0">
                <a:solidFill>
                  <a:prstClr val="black"/>
                </a:solidFill>
              </a:rPr>
              <a:t> ở </a:t>
            </a:r>
            <a:r>
              <a:rPr lang="en-US" sz="3200" dirty="0" err="1">
                <a:solidFill>
                  <a:prstClr val="black"/>
                </a:solidFill>
              </a:rPr>
              <a:t>Tân</a:t>
            </a:r>
            <a:r>
              <a:rPr lang="en-US" sz="3200" dirty="0">
                <a:solidFill>
                  <a:prstClr val="black"/>
                </a:solidFill>
              </a:rPr>
              <a:t> </a:t>
            </a:r>
            <a:r>
              <a:rPr lang="en-US" sz="3200" dirty="0" err="1">
                <a:solidFill>
                  <a:prstClr val="black"/>
                </a:solidFill>
              </a:rPr>
              <a:t>Trào</a:t>
            </a:r>
            <a:r>
              <a:rPr lang="en-US" sz="3200" dirty="0">
                <a:solidFill>
                  <a:prstClr val="black"/>
                </a:solidFill>
              </a:rPr>
              <a:t> </a:t>
            </a:r>
            <a:r>
              <a:rPr lang="en-US" sz="3200" dirty="0" err="1">
                <a:solidFill>
                  <a:prstClr val="black"/>
                </a:solidFill>
              </a:rPr>
              <a:t>ngày</a:t>
            </a:r>
            <a:r>
              <a:rPr lang="en-US" sz="3200" dirty="0">
                <a:solidFill>
                  <a:prstClr val="black"/>
                </a:solidFill>
              </a:rPr>
              <a:t> 16/8/1945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-228600"/>
            <a:ext cx="8229600" cy="1143000"/>
          </a:xfrm>
        </p:spPr>
        <p:txBody>
          <a:bodyPr/>
          <a:lstStyle/>
          <a:p>
            <a:r>
              <a:rPr lang="en-US" dirty="0" err="1" smtClean="0"/>
              <a:t>Câu</a:t>
            </a:r>
            <a:r>
              <a:rPr lang="en-US" dirty="0" smtClean="0"/>
              <a:t> 3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685800"/>
            <a:ext cx="8229600" cy="4525963"/>
          </a:xfrm>
        </p:spPr>
        <p:txBody>
          <a:bodyPr/>
          <a:lstStyle/>
          <a:p>
            <a:pPr algn="ctr">
              <a:buNone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C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ách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mạng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tháng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Tám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năm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1945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thắng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lợi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do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những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nguyên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nhân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cơ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bản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nào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?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5362" name="Picture 2" descr="Kết quả hình ảnh cho cách mạng tháng 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81100" y="1828800"/>
            <a:ext cx="6286500" cy="3267075"/>
          </a:xfrm>
          <a:prstGeom prst="rect">
            <a:avLst/>
          </a:prstGeom>
          <a:noFill/>
        </p:spPr>
      </p:pic>
      <p:sp>
        <p:nvSpPr>
          <p:cNvPr id="5" name="Content Placeholder 2"/>
          <p:cNvSpPr txBox="1">
            <a:spLocks/>
          </p:cNvSpPr>
          <p:nvPr/>
        </p:nvSpPr>
        <p:spPr>
          <a:xfrm>
            <a:off x="533400" y="2027237"/>
            <a:ext cx="8229600" cy="3992563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+ </a:t>
            </a: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Sự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lãnh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đạo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sáng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suốt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, </a:t>
            </a: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đúng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đắn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của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Đảng</a:t>
            </a: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+ </a:t>
            </a: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Tinh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thần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yêu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nước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, </a:t>
            </a: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đoàn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kết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, ý </a:t>
            </a: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chí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quật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cường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của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nhân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dân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+ </a:t>
            </a: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Bối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cảnh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quốc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tế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có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nhiều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thuận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lợi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: </a:t>
            </a: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Phe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phát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xít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thất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bại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; </a:t>
            </a: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Phong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trào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giải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phóng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dân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tộc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và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lực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lượng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tiến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bộ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trên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thế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giới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phát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triển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mạnh</a:t>
            </a: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" dur="5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-228600"/>
            <a:ext cx="8229600" cy="1143000"/>
          </a:xfrm>
        </p:spPr>
        <p:txBody>
          <a:bodyPr/>
          <a:lstStyle/>
          <a:p>
            <a:r>
              <a:rPr lang="en-US" dirty="0" err="1" smtClean="0"/>
              <a:t>Câu</a:t>
            </a:r>
            <a:r>
              <a:rPr lang="en-US" dirty="0" smtClean="0"/>
              <a:t> 4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762000"/>
            <a:ext cx="8686800" cy="4525963"/>
          </a:xfrm>
        </p:spPr>
        <p:txBody>
          <a:bodyPr/>
          <a:lstStyle/>
          <a:p>
            <a:pPr>
              <a:buNone/>
            </a:pPr>
            <a:r>
              <a:rPr lang="en-US" dirty="0" err="1" smtClean="0">
                <a:latin typeface="Arial" pitchFamily="34" charset="0"/>
                <a:cs typeface="Arial" pitchFamily="34" charset="0"/>
              </a:rPr>
              <a:t>Bài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học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của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cách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mạng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tháng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Tám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năm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1945?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6386" name="Picture 2" descr="Kết quả hình ảnh cho cách mạng tháng 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61535" y="1981200"/>
            <a:ext cx="6663265" cy="3748087"/>
          </a:xfrm>
          <a:prstGeom prst="rect">
            <a:avLst/>
          </a:prstGeom>
          <a:noFill/>
        </p:spPr>
      </p:pic>
      <p:sp>
        <p:nvSpPr>
          <p:cNvPr id="5" name="Subtitle 2"/>
          <p:cNvSpPr txBox="1">
            <a:spLocks/>
          </p:cNvSpPr>
          <p:nvPr/>
        </p:nvSpPr>
        <p:spPr>
          <a:xfrm>
            <a:off x="381000" y="1600200"/>
            <a:ext cx="8382000" cy="1752600"/>
          </a:xfrm>
          <a:prstGeom prst="rect">
            <a:avLst/>
          </a:prstGeom>
          <a:solidFill>
            <a:srgbClr val="00B0F0"/>
          </a:solidFill>
        </p:spPr>
        <p:txBody>
          <a:bodyPr vert="horz" lIns="91440" tIns="45720" rIns="91440" bIns="45720" rtlCol="0">
            <a:noAutofit/>
          </a:bodyPr>
          <a:lstStyle/>
          <a:p>
            <a:pPr marL="514350" marR="0" lvl="0" indent="-51435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AutoNum type="arabicPeriod"/>
              <a:tabLst/>
              <a:defRPr/>
            </a:pP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Có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đảng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viên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tiên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phong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thực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sự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cách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mạng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,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tiếp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thu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chủ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nghĩa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Mác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-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Lênin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,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nắm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vững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hoàn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cảnh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lịch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sử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cụ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thể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,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đề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ra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đường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lối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đúng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đắn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,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có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phương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pháp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đấu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tranh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phù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hợp</a:t>
            </a:r>
            <a:endParaRPr kumimoji="0" lang="en-US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57200" y="3657600"/>
            <a:ext cx="8305800" cy="138499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marL="514350" indent="-514350" algn="just"/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2. </a:t>
            </a:r>
            <a:r>
              <a:rPr lang="en-US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Biết</a:t>
            </a:r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chăm</a:t>
            </a:r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lo </a:t>
            </a:r>
            <a:r>
              <a:rPr lang="en-US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xây</a:t>
            </a:r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dựng</a:t>
            </a:r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lực</a:t>
            </a:r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lượng</a:t>
            </a:r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cách</a:t>
            </a:r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mạng</a:t>
            </a:r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để</a:t>
            </a:r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giữ</a:t>
            </a:r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vững</a:t>
            </a:r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chính</a:t>
            </a:r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quyền</a:t>
            </a:r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dựa</a:t>
            </a:r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vựng</a:t>
            </a:r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vào</a:t>
            </a:r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dân</a:t>
            </a:r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kiên</a:t>
            </a:r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quyết</a:t>
            </a:r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dùng</a:t>
            </a:r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bạo</a:t>
            </a:r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lực</a:t>
            </a:r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cách</a:t>
            </a:r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mạng</a:t>
            </a:r>
            <a:endParaRPr lang="en-US" sz="28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57200" y="5396805"/>
            <a:ext cx="8305800" cy="138499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marL="514350" indent="-514350"/>
            <a:r>
              <a:rPr lang="en-US" sz="2800" dirty="0" smtClean="0"/>
              <a:t>3.  </a:t>
            </a:r>
            <a:r>
              <a:rPr lang="vi-VN" sz="2800" dirty="0" smtClean="0"/>
              <a:t>Nắm bắt thời cơ, đề ra quyết định chính xác, kịp thời. Nghệ t</a:t>
            </a:r>
            <a:r>
              <a:rPr lang="en-US" sz="2800" dirty="0" err="1" smtClean="0"/>
              <a:t>huật</a:t>
            </a:r>
            <a:r>
              <a:rPr lang="vi-VN" sz="2800" dirty="0" smtClean="0"/>
              <a:t> chỉ đạo tài tình của Đảng và chủ tịch Hồ Chí Minh</a:t>
            </a:r>
            <a:endParaRPr lang="vi-VN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2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53</TotalTime>
  <Words>264</Words>
  <Application>Microsoft Office PowerPoint</Application>
  <PresentationFormat>On-screen Show (4:3)</PresentationFormat>
  <Paragraphs>16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Câu 1</vt:lpstr>
      <vt:lpstr>Câu 2</vt:lpstr>
      <vt:lpstr>Câu 3</vt:lpstr>
      <vt:lpstr>Câu 4</vt:lpstr>
    </vt:vector>
  </TitlesOfParts>
  <Company>CKK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Câu 1</dc:title>
  <dc:creator>LENOVO</dc:creator>
  <cp:lastModifiedBy>LENOVO</cp:lastModifiedBy>
  <cp:revision>1</cp:revision>
  <dcterms:created xsi:type="dcterms:W3CDTF">2017-09-11T13:13:03Z</dcterms:created>
  <dcterms:modified xsi:type="dcterms:W3CDTF">2017-09-11T14:06:36Z</dcterms:modified>
</cp:coreProperties>
</file>